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4" r:id="rId6"/>
    <p:sldId id="265" r:id="rId7"/>
    <p:sldId id="259" r:id="rId8"/>
    <p:sldId id="261" r:id="rId9"/>
    <p:sldId id="267" r:id="rId10"/>
    <p:sldId id="266" r:id="rId11"/>
    <p:sldId id="268" r:id="rId12"/>
    <p:sldId id="272" r:id="rId13"/>
    <p:sldId id="271" r:id="rId14"/>
    <p:sldId id="269" r:id="rId15"/>
    <p:sldId id="270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Проектирование конкурсного урока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dirty="0" err="1" smtClean="0"/>
              <a:t>Н.В.Токранов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91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 науки к </a:t>
            </a:r>
            <a:r>
              <a:rPr lang="ru-RU" dirty="0" smtClean="0"/>
              <a:t>практике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ема</a:t>
            </a:r>
          </a:p>
          <a:p>
            <a:r>
              <a:rPr lang="ru-RU" dirty="0"/>
              <a:t>и</a:t>
            </a:r>
            <a:r>
              <a:rPr lang="ru-RU" dirty="0" smtClean="0"/>
              <a:t>дея</a:t>
            </a:r>
          </a:p>
          <a:p>
            <a:r>
              <a:rPr lang="ru-RU" dirty="0"/>
              <a:t>ц</a:t>
            </a:r>
            <a:r>
              <a:rPr lang="ru-RU" dirty="0" smtClean="0"/>
              <a:t>ели</a:t>
            </a:r>
          </a:p>
          <a:p>
            <a:r>
              <a:rPr lang="ru-RU" dirty="0"/>
              <a:t>х</a:t>
            </a:r>
            <a:r>
              <a:rPr lang="ru-RU" dirty="0" smtClean="0"/>
              <a:t>од урока</a:t>
            </a:r>
          </a:p>
          <a:p>
            <a:r>
              <a:rPr lang="ru-RU" dirty="0" smtClean="0"/>
              <a:t>формы</a:t>
            </a:r>
          </a:p>
          <a:p>
            <a:r>
              <a:rPr lang="ru-RU" dirty="0"/>
              <a:t>т</a:t>
            </a:r>
            <a:r>
              <a:rPr lang="ru-RU" dirty="0" smtClean="0"/>
              <a:t>ехнологии</a:t>
            </a:r>
          </a:p>
          <a:p>
            <a:r>
              <a:rPr lang="ru-RU" dirty="0" smtClean="0"/>
              <a:t>приёмы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36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000" dirty="0" smtClean="0"/>
              <a:t>1. Определить </a:t>
            </a:r>
            <a:r>
              <a:rPr lang="ru-RU" sz="4000" dirty="0"/>
              <a:t>его место в теме и в общем курсе,  а также задать себе вопрос, насколько ясным стало это место для учащихся после урока.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 smtClean="0"/>
              <a:t>2. Соотнести </a:t>
            </a:r>
            <a:r>
              <a:rPr lang="ru-RU" sz="4000" dirty="0"/>
              <a:t>поставленные цели урока для учащихся и для учителя с достигнутыми на уроке и определить причины успеха или неудачи.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 smtClean="0"/>
              <a:t>3. Определить </a:t>
            </a:r>
            <a:r>
              <a:rPr lang="ru-RU" sz="4000" dirty="0"/>
              <a:t>уровень формирования на уроке </a:t>
            </a:r>
            <a:r>
              <a:rPr lang="ru-RU" sz="4000" dirty="0" smtClean="0"/>
              <a:t>знаний (</a:t>
            </a:r>
            <a:r>
              <a:rPr lang="ru-RU" sz="4000" dirty="0"/>
              <a:t>логичность подачи материала, научность, доступность, трудность, нестандартность) и умений (соответствие путей формирования специальных умений общепринятым умениям, прочность отработанных умений, степень их автоматизма).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892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997152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ru-RU" dirty="0"/>
              <a:t>4.Ответить на вопрос, что нового дал данный урок для развития ума, памяти, внимания, умения слушать товарищей, высказывать свои мысли и отстаивать свою точку зрения, для формирования интереса к данному предмету.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dirty="0"/>
              <a:t>5.Подумать, насколько оптимально был выстроен урок. </a:t>
            </a:r>
            <a:r>
              <a:rPr lang="ru-RU" dirty="0" smtClean="0"/>
              <a:t>Соответствовал </a:t>
            </a:r>
            <a:r>
              <a:rPr lang="ru-RU" dirty="0"/>
              <a:t>ли он вашим интересам, темпераменту, уровню учебной подготовки и развития учащихся, специфике класса? Адекватна ли была организация деятельности учащихся обучающим, развивающим и воспитывающим целям урока?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10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6. Попробовать оценить степень активности учащихся на уроке. </a:t>
            </a:r>
          </a:p>
          <a:p>
            <a:pPr marL="0" indent="0">
              <a:buNone/>
            </a:pPr>
            <a:r>
              <a:rPr lang="ru-RU" dirty="0"/>
              <a:t>Сколько раз и кто из них выступал на уроке, почему молчали остальные, как стимулировалась их работа, насколько были продуманы их действия при подготовке к уроку, что из этого получилось?</a:t>
            </a:r>
          </a:p>
          <a:p>
            <a:pPr marL="0" indent="0">
              <a:buNone/>
            </a:pPr>
            <a:r>
              <a:rPr lang="ru-RU" dirty="0"/>
              <a:t>При этом надо руководствоваться непреложным правилом недопустимости оценки личности ученика при оценке его работы, сравнения его с другими учащимися, данного класса с другими классами.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622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7. Каким был темп урока? Поддерживался ли интерес учащихся к уроку на всем его протяжении? Как была организована смена видов деятельности учащихся на уроке? Как был организован учебный материал, что было дано в виде «готовых знаний», до чего «додумались» сами учащиеся?</a:t>
            </a:r>
          </a:p>
          <a:p>
            <a:pPr marL="0" indent="0">
              <a:buNone/>
            </a:pPr>
            <a:r>
              <a:rPr lang="ru-RU" dirty="0"/>
              <a:t>8. Ответить на вопрос, как в ходе урока была организована опора на предыдущие знания, жизненный опыт учащихся и насколько актуальным для них был учебный материал урока?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936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9. Очень важным для урока является та его сторона, которая связана с контролем за деятельностью учащихся. Надо постараться оценить, как </a:t>
            </a:r>
            <a:r>
              <a:rPr lang="ru-RU" dirty="0" smtClean="0"/>
              <a:t>эта работа </a:t>
            </a:r>
            <a:r>
              <a:rPr lang="ru-RU" dirty="0"/>
              <a:t>была организована на уроке, как контролировалась домашняя </a:t>
            </a:r>
            <a:r>
              <a:rPr lang="ru-RU" dirty="0" smtClean="0"/>
              <a:t>работа учащихся</a:t>
            </a:r>
            <a:r>
              <a:rPr lang="ru-RU" dirty="0"/>
              <a:t>? Весь ли труд учеников был проверен? Насколько быстро и эффективно</a:t>
            </a:r>
          </a:p>
          <a:p>
            <a:pPr marL="0" indent="0">
              <a:buNone/>
            </a:pPr>
            <a:r>
              <a:rPr lang="ru-RU" dirty="0"/>
              <a:t>это было сделано?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471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10. Поставить перед собой вопрос и постараться ответить на него: как задавалось домашнее задание? Был ли инструктаж детальным и четким? Было ли проверено, как учащиеся его записали? Продумана ли его проверка? </a:t>
            </a:r>
          </a:p>
          <a:p>
            <a:pPr marL="0" indent="0">
              <a:buNone/>
            </a:pPr>
            <a:r>
              <a:rPr lang="ru-RU" dirty="0"/>
              <a:t>Попытаться охарактеризовать психологическую атмосферу урока, степень доброжелательности, взаимной заинтересованности всех участников урока, характер их общения.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09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Самоанализ урока – спасение от возможных неприятностей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11. Немаловажным является настроение учителя после урока.	</a:t>
            </a:r>
          </a:p>
          <a:p>
            <a:pPr marL="0" indent="0">
              <a:buNone/>
            </a:pPr>
            <a:r>
              <a:rPr lang="ru-RU" dirty="0"/>
              <a:t>Изменилось ли оно по сравнению с тем, каким оно было до него? В чем причина</a:t>
            </a:r>
          </a:p>
          <a:p>
            <a:pPr marL="0" indent="0">
              <a:buNone/>
            </a:pPr>
            <a:r>
              <a:rPr lang="ru-RU" dirty="0"/>
              <a:t>этих изменений? Что теперь, после того, как урок прошел, целесообразно было</a:t>
            </a:r>
          </a:p>
          <a:p>
            <a:pPr marL="0" indent="0">
              <a:buNone/>
            </a:pPr>
            <a:r>
              <a:rPr lang="ru-RU" dirty="0"/>
              <a:t>бы изменить в нем? Что можно поставить себе в плюсы, а что в минусы?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59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8958"/>
          </a:xfrm>
        </p:spPr>
        <p:txBody>
          <a:bodyPr>
            <a:normAutofit/>
          </a:bodyPr>
          <a:lstStyle/>
          <a:p>
            <a:r>
              <a:rPr lang="ru-RU" dirty="0"/>
              <a:t>Условия конкурса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4006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Цель: </a:t>
            </a:r>
            <a:endParaRPr lang="ru-RU" b="1" dirty="0" smtClean="0"/>
          </a:p>
          <a:p>
            <a:r>
              <a:rPr lang="ru-RU" dirty="0" smtClean="0"/>
              <a:t>раскрытие </a:t>
            </a:r>
            <a:r>
              <a:rPr lang="ru-RU" dirty="0"/>
              <a:t>конкурсантами своего профессионального потенциала в условиях </a:t>
            </a:r>
            <a:r>
              <a:rPr lang="ru-RU" dirty="0" smtClean="0"/>
              <a:t>планирования проведения </a:t>
            </a:r>
            <a:r>
              <a:rPr lang="ru-RU" dirty="0"/>
              <a:t>и анализа эффективности учебного </a:t>
            </a:r>
            <a:r>
              <a:rPr lang="ru-RU" dirty="0" smtClean="0"/>
              <a:t>занятия</a:t>
            </a:r>
          </a:p>
          <a:p>
            <a:r>
              <a:rPr lang="ru-RU" dirty="0" smtClean="0"/>
              <a:t>проявление </a:t>
            </a:r>
            <a:r>
              <a:rPr lang="ru-RU" dirty="0"/>
              <a:t>творческого </a:t>
            </a:r>
            <a:r>
              <a:rPr lang="ru-RU" dirty="0" smtClean="0"/>
              <a:t>потенциала, самостоятельности</a:t>
            </a:r>
          </a:p>
          <a:p>
            <a:r>
              <a:rPr lang="ru-RU" dirty="0" smtClean="0"/>
              <a:t>умение </a:t>
            </a:r>
            <a:r>
              <a:rPr lang="ru-RU" dirty="0"/>
              <a:t>ориентироваться в </a:t>
            </a:r>
            <a:r>
              <a:rPr lang="ru-RU" dirty="0" smtClean="0"/>
              <a:t>ситуации</a:t>
            </a:r>
          </a:p>
          <a:p>
            <a:r>
              <a:rPr lang="ru-RU" dirty="0" smtClean="0"/>
              <a:t>знание </a:t>
            </a:r>
            <a:r>
              <a:rPr lang="ru-RU" dirty="0"/>
              <a:t>своего предмета и способности выйти в обучении на </a:t>
            </a:r>
            <a:r>
              <a:rPr lang="ru-RU" dirty="0" err="1"/>
              <a:t>межпредметный</a:t>
            </a:r>
            <a:r>
              <a:rPr lang="ru-RU" dirty="0"/>
              <a:t> и </a:t>
            </a:r>
            <a:r>
              <a:rPr lang="ru-RU" dirty="0" err="1"/>
              <a:t>метапредметный</a:t>
            </a:r>
            <a:r>
              <a:rPr lang="ru-RU" dirty="0"/>
              <a:t> </a:t>
            </a:r>
            <a:r>
              <a:rPr lang="ru-RU" dirty="0" smtClean="0"/>
              <a:t>уровни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Формат </a:t>
            </a:r>
            <a:r>
              <a:rPr lang="ru-RU" b="1" dirty="0"/>
              <a:t>конкурсного задания: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урок </a:t>
            </a:r>
            <a:r>
              <a:rPr lang="ru-RU" dirty="0"/>
              <a:t>по предмету </a:t>
            </a:r>
            <a:r>
              <a:rPr lang="ru-RU" dirty="0" smtClean="0"/>
              <a:t>(</a:t>
            </a:r>
            <a:r>
              <a:rPr lang="ru-RU" dirty="0"/>
              <a:t>регламент — 45 минут, самоанализ урока и вопросы жюри — 10 минут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34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ru-RU" dirty="0" smtClean="0"/>
              <a:t>Условия конкурса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3285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Критерии оценки конкурсного задания: </a:t>
            </a:r>
            <a:endParaRPr lang="ru-RU" b="1" dirty="0" smtClean="0"/>
          </a:p>
          <a:p>
            <a:r>
              <a:rPr lang="ru-RU" dirty="0" smtClean="0"/>
              <a:t>информационная </a:t>
            </a:r>
            <a:r>
              <a:rPr lang="ru-RU" dirty="0"/>
              <a:t>и языковая </a:t>
            </a:r>
            <a:r>
              <a:rPr lang="ru-RU" dirty="0" smtClean="0"/>
              <a:t>грамотность</a:t>
            </a:r>
          </a:p>
          <a:p>
            <a:r>
              <a:rPr lang="ru-RU" dirty="0" smtClean="0"/>
              <a:t>результативность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методическое </a:t>
            </a:r>
            <a:r>
              <a:rPr lang="ru-RU" dirty="0"/>
              <a:t>мастерство и </a:t>
            </a:r>
            <a:r>
              <a:rPr lang="ru-RU" dirty="0" smtClean="0"/>
              <a:t>творчество</a:t>
            </a:r>
          </a:p>
          <a:p>
            <a:r>
              <a:rPr lang="ru-RU" dirty="0" smtClean="0"/>
              <a:t>мотивирование </a:t>
            </a:r>
            <a:r>
              <a:rPr lang="ru-RU" dirty="0"/>
              <a:t>к обучению, </a:t>
            </a:r>
            <a:endParaRPr lang="ru-RU" dirty="0" smtClean="0"/>
          </a:p>
          <a:p>
            <a:r>
              <a:rPr lang="ru-RU" dirty="0" err="1" smtClean="0"/>
              <a:t>рефлексивность</a:t>
            </a:r>
            <a:r>
              <a:rPr lang="ru-RU" dirty="0" smtClean="0"/>
              <a:t> </a:t>
            </a:r>
            <a:r>
              <a:rPr lang="ru-RU" dirty="0"/>
              <a:t>и оценивание, организационная культура, </a:t>
            </a:r>
            <a:endParaRPr lang="ru-RU" dirty="0" smtClean="0"/>
          </a:p>
          <a:p>
            <a:r>
              <a:rPr lang="ru-RU" dirty="0" smtClean="0"/>
              <a:t>эффективная </a:t>
            </a:r>
            <a:r>
              <a:rPr lang="ru-RU" dirty="0"/>
              <a:t>коммуникация, </a:t>
            </a:r>
            <a:endParaRPr lang="ru-RU" dirty="0" smtClean="0"/>
          </a:p>
          <a:p>
            <a:r>
              <a:rPr lang="ru-RU" dirty="0" smtClean="0"/>
              <a:t>ценностные </a:t>
            </a:r>
            <a:r>
              <a:rPr lang="ru-RU" dirty="0"/>
              <a:t>ориентиры, </a:t>
            </a:r>
            <a:endParaRPr lang="ru-RU" dirty="0" smtClean="0"/>
          </a:p>
          <a:p>
            <a:r>
              <a:rPr lang="ru-RU" dirty="0" err="1" smtClean="0"/>
              <a:t>метапредметный</a:t>
            </a:r>
            <a:r>
              <a:rPr lang="ru-RU" dirty="0" smtClean="0"/>
              <a:t> </a:t>
            </a:r>
            <a:r>
              <a:rPr lang="ru-RU" dirty="0"/>
              <a:t>и междисциплинарный </a:t>
            </a:r>
            <a:r>
              <a:rPr lang="ru-RU" dirty="0" smtClean="0"/>
              <a:t>подход;</a:t>
            </a:r>
          </a:p>
          <a:p>
            <a:r>
              <a:rPr lang="ru-RU" dirty="0" smtClean="0"/>
              <a:t>поддержка </a:t>
            </a:r>
            <a:r>
              <a:rPr lang="ru-RU" dirty="0"/>
              <a:t>самостоятельности, активности и творчества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1232075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Общие </a:t>
            </a:r>
            <a:r>
              <a:rPr lang="ru-RU" dirty="0"/>
              <a:t>принципы </a:t>
            </a:r>
            <a:r>
              <a:rPr lang="ru-RU" dirty="0" smtClean="0"/>
              <a:t>проектирования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32859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Моделирование</a:t>
            </a:r>
          </a:p>
          <a:p>
            <a:pPr marL="0" indent="0">
              <a:buNone/>
            </a:pPr>
            <a:r>
              <a:rPr lang="ru-RU" dirty="0" smtClean="0"/>
              <a:t>(создание </a:t>
            </a:r>
            <a:r>
              <a:rPr lang="ru-RU" dirty="0"/>
              <a:t>концепции, технологической идеи, </a:t>
            </a:r>
            <a:r>
              <a:rPr lang="ru-RU" dirty="0" smtClean="0"/>
              <a:t>  мировоззренческого </a:t>
            </a:r>
            <a:r>
              <a:rPr lang="ru-RU" dirty="0"/>
              <a:t>поля, целей урока</a:t>
            </a:r>
            <a:r>
              <a:rPr lang="ru-RU" dirty="0" smtClean="0"/>
              <a:t>)</a:t>
            </a:r>
            <a:endParaRPr lang="ru-RU" dirty="0" smtClean="0"/>
          </a:p>
          <a:p>
            <a:r>
              <a:rPr lang="ru-RU" b="1" dirty="0" smtClean="0"/>
              <a:t>Проектирование</a:t>
            </a:r>
          </a:p>
          <a:p>
            <a:pPr marL="0" indent="0">
              <a:buNone/>
            </a:pPr>
            <a:r>
              <a:rPr lang="ru-RU" dirty="0" smtClean="0"/>
              <a:t>(задачи</a:t>
            </a:r>
            <a:r>
              <a:rPr lang="ru-RU" dirty="0"/>
              <a:t>, прин­ципы, содержание, методы, формы учебной деятельности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b="1" dirty="0" smtClean="0"/>
              <a:t>Конструирование</a:t>
            </a:r>
          </a:p>
          <a:p>
            <a:pPr marL="0" indent="0">
              <a:buNone/>
            </a:pPr>
            <a:r>
              <a:rPr lang="ru-RU" dirty="0"/>
              <a:t>(последовательность действий учителя и ученика, благодаря которой достигается цель урока)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992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современному </a:t>
            </a:r>
            <a:r>
              <a:rPr lang="ru-RU" dirty="0" smtClean="0"/>
              <a:t>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Несколько слов о </a:t>
            </a:r>
            <a:r>
              <a:rPr lang="ru-RU" dirty="0" err="1"/>
              <a:t>деятельностном</a:t>
            </a:r>
            <a:r>
              <a:rPr lang="ru-RU" dirty="0"/>
              <a:t> подходе. </a:t>
            </a: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Принцип:</a:t>
            </a:r>
          </a:p>
          <a:p>
            <a:pPr marL="0" indent="0" algn="ctr">
              <a:buNone/>
            </a:pPr>
            <a:r>
              <a:rPr lang="ru-RU" b="1" dirty="0" smtClean="0"/>
              <a:t>Я </a:t>
            </a:r>
            <a:r>
              <a:rPr lang="ru-RU" b="1" dirty="0"/>
              <a:t>молчу – ученики говорят.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учебной ситуации, активизирующей </a:t>
            </a:r>
            <a:r>
              <a:rPr lang="ru-RU" dirty="0" smtClean="0"/>
              <a:t>учеников</a:t>
            </a:r>
          </a:p>
          <a:p>
            <a:r>
              <a:rPr lang="ru-RU" dirty="0" smtClean="0"/>
              <a:t>самостоятельная </a:t>
            </a:r>
            <a:r>
              <a:rPr lang="ru-RU" dirty="0"/>
              <a:t>формулировка темы формулировка темы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260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современному </a:t>
            </a:r>
            <a:r>
              <a:rPr lang="ru-RU" dirty="0" smtClean="0"/>
              <a:t>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err="1"/>
              <a:t>Компетентностно</a:t>
            </a:r>
            <a:r>
              <a:rPr lang="ru-RU" dirty="0"/>
              <a:t>-ориентированные  задания.</a:t>
            </a:r>
          </a:p>
          <a:p>
            <a:pPr marL="0" indent="0" algn="ctr">
              <a:buNone/>
            </a:pPr>
            <a:r>
              <a:rPr lang="ru-RU" dirty="0"/>
              <a:t>Принцип:</a:t>
            </a:r>
          </a:p>
          <a:p>
            <a:pPr marL="0" indent="0" algn="ctr">
              <a:buNone/>
            </a:pPr>
            <a:r>
              <a:rPr lang="ru-RU" b="1" dirty="0"/>
              <a:t>За каждым заданием – формирование компетенции.</a:t>
            </a:r>
          </a:p>
          <a:p>
            <a:r>
              <a:rPr lang="ru-RU" dirty="0"/>
              <a:t>- задания базируются на знаниях и умениях, но требуют умения применять накопленные знания в практической деятельности</a:t>
            </a:r>
          </a:p>
          <a:p>
            <a:r>
              <a:rPr lang="ru-RU" dirty="0"/>
              <a:t>- назначение </a:t>
            </a:r>
            <a:r>
              <a:rPr lang="ru-RU" dirty="0" err="1"/>
              <a:t>компетентностно</a:t>
            </a:r>
            <a:r>
              <a:rPr lang="ru-RU" dirty="0"/>
              <a:t>-ориентированных заданий – включить учащихся в решение «жизненной»  проблемной задачи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607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548680"/>
            <a:ext cx="820891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800"/>
              </a:spcBef>
              <a:buNone/>
            </a:pPr>
            <a:r>
              <a:rPr lang="ru-RU" altLang="ru-RU" sz="3600" b="0" dirty="0"/>
              <a:t>Вы, ученик 6 класса, помогаете своему младшему брату (сестре, другу, подруге) готовиться к викторине </a:t>
            </a:r>
            <a:r>
              <a:rPr lang="ru-RU" altLang="ru-RU" sz="3600" b="0" dirty="0" smtClean="0"/>
              <a:t>по природоведению</a:t>
            </a:r>
            <a:r>
              <a:rPr lang="ru-RU" altLang="ru-RU" sz="3600" b="0" dirty="0"/>
              <a:t>. </a:t>
            </a:r>
            <a:endParaRPr lang="ru-RU" altLang="ru-RU" sz="3600" b="0" dirty="0" smtClean="0"/>
          </a:p>
          <a:p>
            <a:pPr marL="0" indent="0">
              <a:lnSpc>
                <a:spcPct val="80000"/>
              </a:lnSpc>
              <a:spcBef>
                <a:spcPts val="1800"/>
              </a:spcBef>
              <a:buNone/>
            </a:pPr>
            <a:r>
              <a:rPr lang="ru-RU" altLang="ru-RU" sz="3600" b="0" dirty="0" smtClean="0"/>
              <a:t>На </a:t>
            </a:r>
            <a:r>
              <a:rPr lang="ru-RU" altLang="ru-RU" sz="3600" b="0" dirty="0"/>
              <a:t>вопрос: «Какой орган у картофеля мы употребляем в пищу?», получили ответ: «Плод». </a:t>
            </a:r>
            <a:endParaRPr lang="ru-RU" altLang="ru-RU" sz="3600" b="0" dirty="0" smtClean="0"/>
          </a:p>
          <a:p>
            <a:pPr marL="0" indent="0">
              <a:lnSpc>
                <a:spcPct val="80000"/>
              </a:lnSpc>
              <a:spcBef>
                <a:spcPts val="1800"/>
              </a:spcBef>
              <a:buNone/>
            </a:pPr>
            <a:r>
              <a:rPr lang="ru-RU" altLang="ru-RU" sz="3600" b="0" dirty="0" smtClean="0"/>
              <a:t>Этот </a:t>
            </a:r>
            <a:r>
              <a:rPr lang="ru-RU" altLang="ru-RU" sz="3600" b="0" dirty="0"/>
              <a:t>ответ вас смутил, ведь вы знаете, что на самом деле плоды картофеля ядовиты и можно употреблять в пищу только клубни - видоизмененные побеги. 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sz="2400" dirty="0" smtClean="0"/>
          </a:p>
          <a:p>
            <a:pPr>
              <a:lnSpc>
                <a:spcPct val="80000"/>
              </a:lnSpc>
            </a:pPr>
            <a:endParaRPr lang="ru-RU" altLang="ru-RU" sz="1400" i="1" dirty="0"/>
          </a:p>
          <a:p>
            <a:pPr>
              <a:lnSpc>
                <a:spcPct val="80000"/>
              </a:lnSpc>
            </a:pP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690399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19268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dirty="0"/>
              <a:t>На рисунке представлен клубень картофеля № 1, который является видоизмененным побегом, и побег дерева с почками № 2.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/>
              <a:t>Внимательно рассмотрите рисунки. Что объединяет и в чём отличие биологических объектов, изображённых на рисунке? Почему нельзя назвать клубень картофеля плодом?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dirty="0"/>
          </a:p>
          <a:p>
            <a:pPr marL="0" indent="0">
              <a:lnSpc>
                <a:spcPct val="80000"/>
              </a:lnSpc>
              <a:buNone/>
            </a:pPr>
            <a:endParaRPr lang="ru-RU" altLang="ru-RU" dirty="0" smtClean="0"/>
          </a:p>
          <a:p>
            <a:pPr marL="0" indent="0">
              <a:lnSpc>
                <a:spcPct val="80000"/>
              </a:lnSpc>
              <a:buNone/>
            </a:pPr>
            <a:endParaRPr lang="ru-RU" altLang="ru-RU" dirty="0"/>
          </a:p>
          <a:p>
            <a:pPr marL="0" indent="0">
              <a:lnSpc>
                <a:spcPct val="80000"/>
              </a:lnSpc>
              <a:buNone/>
            </a:pPr>
            <a:endParaRPr lang="ru-RU" altLang="ru-RU" dirty="0" smtClean="0"/>
          </a:p>
          <a:p>
            <a:pPr marL="0" indent="0">
              <a:lnSpc>
                <a:spcPct val="80000"/>
              </a:lnSpc>
              <a:buNone/>
            </a:pPr>
            <a:endParaRPr lang="ru-RU" altLang="ru-RU" dirty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Представление </a:t>
            </a:r>
            <a:r>
              <a:rPr lang="ru-RU" altLang="ru-RU" dirty="0"/>
              <a:t>результатов. Заполните таблицу: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514" y="2924944"/>
            <a:ext cx="2797150" cy="204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21288"/>
            <a:ext cx="777875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27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Специфика конкурсного </a:t>
            </a:r>
            <a:r>
              <a:rPr lang="ru-RU" dirty="0" smtClean="0"/>
              <a:t>урока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dirty="0" smtClean="0"/>
              <a:t>На </a:t>
            </a:r>
            <a:r>
              <a:rPr lang="ru-RU" sz="3600" b="1" dirty="0"/>
              <a:t>грани эффектности и эффективности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1919172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856</Words>
  <Application>Microsoft Office PowerPoint</Application>
  <PresentationFormat>Экран (4:3)</PresentationFormat>
  <Paragraphs>92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Проектирование конкурсного урока</vt:lpstr>
      <vt:lpstr>Условия конкурса</vt:lpstr>
      <vt:lpstr>Условия конкурса</vt:lpstr>
      <vt:lpstr>Общие принципы проектирования </vt:lpstr>
      <vt:lpstr>Требования к современному уроку</vt:lpstr>
      <vt:lpstr>Требования к современному уроку</vt:lpstr>
      <vt:lpstr>Презентация PowerPoint</vt:lpstr>
      <vt:lpstr>Презентация PowerPoint</vt:lpstr>
      <vt:lpstr>Специфика конкурсного урока </vt:lpstr>
      <vt:lpstr>От науки к практике</vt:lpstr>
      <vt:lpstr>Самоанализ урока – спасение от возможных неприятностей</vt:lpstr>
      <vt:lpstr>Самоанализ урока – спасение от возможных неприятностей</vt:lpstr>
      <vt:lpstr>Самоанализ урока – спасение от возможных неприятностей</vt:lpstr>
      <vt:lpstr>Самоанализ урока – спасение от возможных неприятностей</vt:lpstr>
      <vt:lpstr>Самоанализ урока – спасение от возможных неприятностей</vt:lpstr>
      <vt:lpstr>Самоанализ урока – спасение от возможных неприятностей</vt:lpstr>
      <vt:lpstr>Самоанализ урока – спасение от возможных неприятностей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конкурсного урока</dc:title>
  <dc:creator>Admin</dc:creator>
  <cp:lastModifiedBy>Admin</cp:lastModifiedBy>
  <cp:revision>40</cp:revision>
  <dcterms:created xsi:type="dcterms:W3CDTF">2015-12-06T16:31:46Z</dcterms:created>
  <dcterms:modified xsi:type="dcterms:W3CDTF">2015-12-07T19:36:08Z</dcterms:modified>
</cp:coreProperties>
</file>